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78" r:id="rId4"/>
    <p:sldId id="265" r:id="rId5"/>
    <p:sldId id="310" r:id="rId6"/>
    <p:sldId id="287" r:id="rId7"/>
    <p:sldId id="288" r:id="rId8"/>
    <p:sldId id="289" r:id="rId9"/>
    <p:sldId id="290" r:id="rId10"/>
    <p:sldId id="291" r:id="rId11"/>
    <p:sldId id="292" r:id="rId12"/>
    <p:sldId id="296" r:id="rId13"/>
    <p:sldId id="302" r:id="rId14"/>
    <p:sldId id="293" r:id="rId15"/>
    <p:sldId id="294" r:id="rId16"/>
    <p:sldId id="295" r:id="rId17"/>
    <p:sldId id="297" r:id="rId18"/>
    <p:sldId id="298" r:id="rId19"/>
    <p:sldId id="299" r:id="rId20"/>
    <p:sldId id="304" r:id="rId21"/>
    <p:sldId id="309" r:id="rId22"/>
    <p:sldId id="300" r:id="rId23"/>
    <p:sldId id="305" r:id="rId24"/>
    <p:sldId id="301" r:id="rId25"/>
    <p:sldId id="303" r:id="rId26"/>
    <p:sldId id="311" r:id="rId27"/>
    <p:sldId id="312" r:id="rId28"/>
    <p:sldId id="313" r:id="rId29"/>
    <p:sldId id="314" r:id="rId30"/>
    <p:sldId id="315" r:id="rId31"/>
    <p:sldId id="336" r:id="rId32"/>
    <p:sldId id="33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00FF"/>
    <a:srgbClr val="28F84B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>
        <p:scale>
          <a:sx n="81" d="100"/>
          <a:sy n="81" d="100"/>
        </p:scale>
        <p:origin x="-96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2662" y="0"/>
            <a:ext cx="8201341" cy="2168769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«Радуга»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Тоджинского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кожууна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Тыва</a:t>
            </a:r>
            <a:br>
              <a:rPr lang="ru-RU" sz="6600" dirty="0"/>
            </a:br>
            <a:r>
              <a:rPr lang="ru-RU" sz="6600" dirty="0"/>
              <a:t>             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1897" y="2421326"/>
            <a:ext cx="7766936" cy="1096899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</a:t>
            </a: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и подготовительной группы</a:t>
            </a:r>
            <a:endParaRPr lang="ru-RU" sz="4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28954"/>
            <a:ext cx="8596668" cy="8557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Харжыгаштын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кышкы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аргага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ужуралдары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Сорулгазы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уругларнын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байырланчыг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оорунчуг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хей-аьдын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бедидип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Чаа-чыл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байырлалын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сонуургап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ада-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иелернин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садик-биле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харылзаазын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быжыктырар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734" y="1611927"/>
            <a:ext cx="3508312" cy="228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46" y="1565033"/>
            <a:ext cx="3024554" cy="230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61" y="4035669"/>
            <a:ext cx="3042139" cy="273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93" y="3997569"/>
            <a:ext cx="3470030" cy="277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9273" y="26963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«</a:t>
            </a:r>
            <a:r>
              <a:rPr lang="ru-RU" sz="2400" smtClean="0">
                <a:solidFill>
                  <a:srgbClr val="C00000"/>
                </a:solidFill>
              </a:rPr>
              <a:t>День пожилых людей»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Цель</a:t>
            </a:r>
            <a:r>
              <a:rPr lang="ru-RU" sz="2400" dirty="0">
                <a:solidFill>
                  <a:schemeClr val="tx1"/>
                </a:solidFill>
              </a:rPr>
              <a:t>: Воспитание у детей любви и уважения к бабушкам, дедушкам и ко всем пожилым людям.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21619" y="1562466"/>
            <a:ext cx="4286251" cy="487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885" y="1858231"/>
            <a:ext cx="5073161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81354"/>
            <a:ext cx="8596668" cy="996461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  <a:b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Цели:- закреплять знания о взаимосвязи живой и неживой природы;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—учить выделять изменения в жизни растений и животных в осеннее время;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формировать представление об осенних месяцах.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1" y="1926129"/>
            <a:ext cx="2930769" cy="259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62" y="1863969"/>
            <a:ext cx="2719753" cy="2637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21" y="1863969"/>
            <a:ext cx="3408485" cy="2637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481" y="4630249"/>
            <a:ext cx="3091961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65" y="4611198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работы</a:t>
            </a:r>
            <a:endParaRPr lang="ru-RU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38" y="492370"/>
            <a:ext cx="10879016" cy="601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476" y="550984"/>
            <a:ext cx="11054861" cy="937847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Роспись олешка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Формировать умение детей расписывать силуэт игрушки по мотивам дымковской росписи.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73" y="1902556"/>
            <a:ext cx="5196681" cy="387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08" y="1887414"/>
            <a:ext cx="4759570" cy="389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«Дымковская игрушка»</a:t>
            </a:r>
            <a:br>
              <a:rPr lang="ru-RU" dirty="0"/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условия для развития познавательной инициативы дошкольников в процессе знакомства с дымковской игрушкой.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23575" y="1440298"/>
            <a:ext cx="3916714" cy="567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4800"/>
            <a:ext cx="8596668" cy="1266092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«Домик»</a:t>
            </a:r>
            <a:br>
              <a:rPr lang="ru-RU" dirty="0"/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знакомить детей с домами на улицах города; формировать умение резать полоску бумаги по прямой; составлять изображение из частей; создавать в аппликации образ большого дома; воспитывать аккуратность в работе.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9675" y="1291981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sun9-84.userapi.com/impg/ACsgHfjxem1_wy7UWeEhuueSmSJi9uUHZnfftw/wq_LyDPKjc4.jpg?size=450x600&amp;quality=96&amp;sign=fa44671bd2f676ff0311522a0e58841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31" y="2006356"/>
            <a:ext cx="5427784" cy="42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3786"/>
            <a:ext cx="8596668" cy="131298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Елочка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продолжать научить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технике нетрадиционной лепки (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создавать изображение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ели, работать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стекой, нанося насечки для придания ощущения «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колючести» ели,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приемы прямого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раскатывания.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2" y="2137142"/>
            <a:ext cx="4359875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31" y="2173044"/>
            <a:ext cx="4944207" cy="38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оригами </a:t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«Дед мороз»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5" y="2172311"/>
            <a:ext cx="4551668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5" y="2133599"/>
            <a:ext cx="4909038" cy="3919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Грузовые машины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85" y="2368060"/>
            <a:ext cx="4651130" cy="349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03" y="2175850"/>
            <a:ext cx="2911077" cy="368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938" y="2332891"/>
            <a:ext cx="4009293" cy="3387969"/>
          </a:xfrm>
        </p:spPr>
        <p:txBody>
          <a:bodyPr>
            <a:noAutofit/>
          </a:bodyPr>
          <a:lstStyle/>
          <a:p>
            <a:br>
              <a:rPr lang="ru-RU" sz="4000" b="1" i="1" u="sng" dirty="0" smtClean="0">
                <a:solidFill>
                  <a:srgbClr val="7030A0"/>
                </a:solidFill>
              </a:rPr>
            </a:br>
            <a:br>
              <a:rPr lang="ru-RU" sz="4000" b="1" i="1" u="sng" dirty="0">
                <a:solidFill>
                  <a:srgbClr val="7030A0"/>
                </a:solidFill>
              </a:rPr>
            </a:br>
            <a:br>
              <a:rPr lang="ru-RU" sz="4000" b="1" i="1" u="sng" dirty="0" smtClean="0">
                <a:solidFill>
                  <a:srgbClr val="7030A0"/>
                </a:solidFill>
              </a:rPr>
            </a:br>
            <a:br>
              <a:rPr lang="ru-RU" sz="4000" b="1" i="1" u="sng" dirty="0">
                <a:solidFill>
                  <a:srgbClr val="7030A0"/>
                </a:solidFill>
              </a:rPr>
            </a:br>
            <a:br>
              <a:rPr lang="ru-RU" sz="4000" b="1" i="1" u="sng" dirty="0" smtClean="0">
                <a:solidFill>
                  <a:srgbClr val="7030A0"/>
                </a:solidFill>
              </a:rPr>
            </a:br>
            <a:br>
              <a:rPr lang="ru-RU" sz="4000" b="1" i="1" u="sng" dirty="0" smtClean="0">
                <a:solidFill>
                  <a:srgbClr val="7030A0"/>
                </a:solidFill>
              </a:rPr>
            </a:br>
            <a:br>
              <a:rPr lang="ru-RU" sz="4000" b="1" i="1" u="sng" dirty="0">
                <a:solidFill>
                  <a:srgbClr val="7030A0"/>
                </a:solidFill>
              </a:rPr>
            </a:br>
            <a:br>
              <a:rPr lang="ru-RU" sz="4000" b="1" i="1" u="sng" dirty="0" smtClean="0">
                <a:solidFill>
                  <a:srgbClr val="7030A0"/>
                </a:solidFill>
              </a:rPr>
            </a:br>
            <a:br>
              <a:rPr lang="ru-RU" sz="4000" b="1" i="1" u="sng" dirty="0">
                <a:solidFill>
                  <a:srgbClr val="7030A0"/>
                </a:solidFill>
              </a:rPr>
            </a:br>
            <a:br>
              <a:rPr lang="ru-RU" sz="4000" b="1" i="1" u="sng" dirty="0" smtClean="0">
                <a:solidFill>
                  <a:srgbClr val="7030A0"/>
                </a:solidFill>
              </a:rPr>
            </a:br>
            <a:br>
              <a:rPr lang="ru-RU" sz="4000" b="1" i="1" u="sng" dirty="0">
                <a:solidFill>
                  <a:srgbClr val="7030A0"/>
                </a:solidFill>
              </a:rPr>
            </a:br>
            <a:br>
              <a:rPr lang="ru-RU" sz="4000" b="1" i="1" u="sng" dirty="0" smtClean="0">
                <a:solidFill>
                  <a:srgbClr val="7030A0"/>
                </a:solidFill>
              </a:rPr>
            </a:br>
            <a:br>
              <a:rPr lang="ru-RU" sz="4000" b="1" i="1" u="sng" dirty="0">
                <a:solidFill>
                  <a:srgbClr val="7030A0"/>
                </a:solidFill>
              </a:rPr>
            </a:br>
            <a:br>
              <a:rPr lang="ru-RU" sz="4000" b="1" i="1" u="sng" dirty="0" smtClean="0">
                <a:solidFill>
                  <a:srgbClr val="7030A0"/>
                </a:solidFill>
              </a:rPr>
            </a:br>
            <a:br>
              <a:rPr lang="ru-RU" sz="4000" b="1" i="1" u="sng" dirty="0">
                <a:solidFill>
                  <a:srgbClr val="7030A0"/>
                </a:solidFill>
              </a:rPr>
            </a:br>
            <a:br>
              <a:rPr lang="ru-RU" sz="4000" b="1" i="1" u="sng" dirty="0" smtClean="0">
                <a:solidFill>
                  <a:srgbClr val="7030A0"/>
                </a:solidFill>
              </a:rPr>
            </a:br>
            <a:br>
              <a:rPr lang="ru-RU" sz="4000" b="1" i="1" u="sng" dirty="0">
                <a:solidFill>
                  <a:srgbClr val="7030A0"/>
                </a:solidFill>
              </a:rPr>
            </a:br>
            <a:br>
              <a:rPr lang="ru-RU" sz="4000" b="1" i="1" u="sng" dirty="0" smtClean="0">
                <a:solidFill>
                  <a:srgbClr val="7030A0"/>
                </a:solidFill>
              </a:rPr>
            </a:br>
            <a:br>
              <a:rPr lang="ru-RU" sz="4000" b="1" i="1" u="sng" dirty="0">
                <a:solidFill>
                  <a:srgbClr val="7030A0"/>
                </a:solidFill>
              </a:rPr>
            </a:br>
            <a:br>
              <a:rPr lang="ru-RU" sz="4000" b="1" i="1" u="sng" dirty="0" smtClean="0">
                <a:solidFill>
                  <a:srgbClr val="7030A0"/>
                </a:solidFill>
              </a:rPr>
            </a:br>
            <a:br>
              <a:rPr lang="ru-RU" sz="4000" b="1" i="1" u="sng" dirty="0">
                <a:solidFill>
                  <a:srgbClr val="7030A0"/>
                </a:solidFill>
              </a:rPr>
            </a:br>
            <a:r>
              <a:rPr lang="ru-RU" sz="4000" b="1" i="1" u="sng" dirty="0" smtClean="0">
                <a:solidFill>
                  <a:srgbClr val="7030A0"/>
                </a:solidFill>
              </a:rPr>
              <a:t>Воспитатель: </a:t>
            </a:r>
            <a:r>
              <a:rPr lang="ru-RU" sz="4000" b="1" i="1" u="sng" dirty="0" err="1" smtClean="0">
                <a:solidFill>
                  <a:srgbClr val="7030A0"/>
                </a:solidFill>
              </a:rPr>
              <a:t>Чульдум</a:t>
            </a:r>
            <a:r>
              <a:rPr lang="ru-RU" sz="4000" b="1" i="1" u="sng" dirty="0" smtClean="0">
                <a:solidFill>
                  <a:srgbClr val="7030A0"/>
                </a:solidFill>
              </a:rPr>
              <a:t> Дан-</a:t>
            </a:r>
            <a:r>
              <a:rPr lang="ru-RU" sz="4000" b="1" i="1" u="sng" dirty="0" err="1" smtClean="0">
                <a:solidFill>
                  <a:srgbClr val="7030A0"/>
                </a:solidFill>
              </a:rPr>
              <a:t>Хаяа</a:t>
            </a:r>
            <a:r>
              <a:rPr lang="ru-RU" sz="4000" b="1" i="1" u="sng" dirty="0" smtClean="0">
                <a:solidFill>
                  <a:srgbClr val="7030A0"/>
                </a:solidFill>
              </a:rPr>
              <a:t> </a:t>
            </a:r>
            <a:r>
              <a:rPr lang="ru-RU" sz="4000" b="1" i="1" u="sng" dirty="0" err="1" smtClean="0">
                <a:solidFill>
                  <a:srgbClr val="7030A0"/>
                </a:solidFill>
              </a:rPr>
              <a:t>Адаровна</a:t>
            </a:r>
            <a:br>
              <a:rPr lang="ru-RU" sz="4000" b="1" i="1" u="sng" dirty="0" smtClean="0">
                <a:solidFill>
                  <a:srgbClr val="7030A0"/>
                </a:solidFill>
              </a:rPr>
            </a:br>
            <a:br>
              <a:rPr lang="ru-RU" sz="4000" b="1" i="1" u="sng" dirty="0" smtClean="0">
                <a:solidFill>
                  <a:srgbClr val="7030A0"/>
                </a:solidFill>
              </a:rPr>
            </a:br>
            <a:r>
              <a:rPr lang="ru-RU" sz="4000" b="1" i="1" u="sng" dirty="0" err="1" smtClean="0">
                <a:solidFill>
                  <a:srgbClr val="7030A0"/>
                </a:solidFill>
              </a:rPr>
              <a:t>Довут</a:t>
            </a:r>
            <a:r>
              <a:rPr lang="ru-RU" sz="4000" b="1" i="1" u="sng" dirty="0" smtClean="0">
                <a:solidFill>
                  <a:srgbClr val="7030A0"/>
                </a:solidFill>
              </a:rPr>
              <a:t> </a:t>
            </a:r>
            <a:r>
              <a:rPr lang="ru-RU" sz="4000" b="1" i="1" u="sng" dirty="0" err="1" smtClean="0">
                <a:solidFill>
                  <a:srgbClr val="7030A0"/>
                </a:solidFill>
              </a:rPr>
              <a:t>Оюмаа</a:t>
            </a:r>
            <a:br>
              <a:rPr lang="ru-RU" sz="4000" b="1" i="1" u="sng" dirty="0" smtClean="0">
                <a:solidFill>
                  <a:srgbClr val="7030A0"/>
                </a:solidFill>
              </a:rPr>
            </a:br>
            <a:r>
              <a:rPr lang="ru-RU" sz="4000" b="1" i="1" u="sng" dirty="0" err="1" smtClean="0">
                <a:solidFill>
                  <a:srgbClr val="7030A0"/>
                </a:solidFill>
              </a:rPr>
              <a:t>Калиновна</a:t>
            </a:r>
            <a:br>
              <a:rPr lang="ru-RU" sz="4000" b="1" i="1" u="sng" dirty="0" smtClean="0">
                <a:solidFill>
                  <a:srgbClr val="7030A0"/>
                </a:solidFill>
              </a:rPr>
            </a:br>
            <a:br>
              <a:rPr lang="ru-RU" sz="4000" b="1" i="1" u="sng" dirty="0">
                <a:solidFill>
                  <a:srgbClr val="7030A0"/>
                </a:solidFill>
              </a:rPr>
            </a:b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85290" y="0"/>
            <a:ext cx="10321617" cy="143021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6000" i="1" dirty="0">
                <a:solidFill>
                  <a:srgbClr val="0070C0"/>
                </a:solidFill>
                <a:latin typeface="Georgia" panose="02040502050405020303" pitchFamily="18" charset="0"/>
              </a:rPr>
              <a:t>Старшая </a:t>
            </a:r>
            <a:r>
              <a:rPr lang="ru-RU" sz="6000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группа «Колокольчики»</a:t>
            </a:r>
            <a:endParaRPr lang="ru-RU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053" y="1977660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0461" y="1922585"/>
            <a:ext cx="6200616" cy="468923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6" y="347908"/>
            <a:ext cx="4569069" cy="31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731" y="347909"/>
            <a:ext cx="4967654" cy="31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82359" y="2745924"/>
            <a:ext cx="3030265" cy="477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  <a:b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«Дочки-матери», «Парикмахер», «Врач»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сюжетно-ролевой игры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старшей группе детского сада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разностороннее развитие воспитанников в условиях вымышленной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ситуации, а также в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игре формируются важные личностные качества и развиваются умственные способности.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0" y="2633053"/>
            <a:ext cx="2911077" cy="292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485" y="2590800"/>
            <a:ext cx="3021623" cy="296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922" y="2590799"/>
            <a:ext cx="3080970" cy="296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5488" y="539261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свободной деятельности пишем прописи;  подвижные игры, дидактические игры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7" y="2324712"/>
            <a:ext cx="3520037" cy="327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52" y="2309446"/>
            <a:ext cx="3645879" cy="325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091" y="2309445"/>
            <a:ext cx="3399693" cy="325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Беседа к празднику Новый год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знакомить детей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традициями встречи Нового года в России и в других странах мира.</a:t>
            </a: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5" y="2289542"/>
            <a:ext cx="4610283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069" y="2286000"/>
            <a:ext cx="5131777" cy="386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666" y="504092"/>
            <a:ext cx="8596668" cy="13208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ко дню «День Тувинского языка»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3" y="2019911"/>
            <a:ext cx="5175249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04646"/>
            <a:ext cx="5275385" cy="39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735" y="726831"/>
            <a:ext cx="10307189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«Масленица»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28" y="2274277"/>
            <a:ext cx="4197595" cy="390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sun9-8.userapi.com/impg/aiY6v3dox4nWo7cykXmZ1NWclV1wrhybRdqxnA/v3BXgGkqBCw.jpg?size=1280x960&amp;quality=96&amp;sign=79df9d3e95f53c38bbf8cf204f866d7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30" y="2386501"/>
            <a:ext cx="4861901" cy="379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защитника отечества»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1" y="2543908"/>
            <a:ext cx="4232031" cy="377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053" y="2543908"/>
            <a:ext cx="4607902" cy="377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Тажы</a:t>
            </a:r>
            <a:r>
              <a:rPr lang="ru-RU" dirty="0" smtClean="0"/>
              <a:t>- 2023»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205" y="2505928"/>
            <a:ext cx="4244487" cy="380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«Мини- мисс 2023»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2" y="2224577"/>
            <a:ext cx="4798036" cy="404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028" y="2224575"/>
            <a:ext cx="5571758" cy="404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«День защиты детей»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79" y="2274278"/>
            <a:ext cx="4548554" cy="40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969" y="2192216"/>
            <a:ext cx="4982307" cy="40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631" y="808892"/>
            <a:ext cx="10427677" cy="461889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 Характеристика: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	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старшей группе «Колокольчики»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начале учебного года было 26 ребёнка, в течение полугодие поступило в группу 2 ребёнка, на конец полугодие группе по списку 28 человек:  13 девочек и 15 мальчиков. 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 в детском  коллективе доброжелательная,  позитивная. Преобладают партнерские  взаимоотношения и совместная  деятельность детей.  Конфликты между детьми,  если и возникают, то быстро и  продуктивно разрешаются.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</a:rPr>
              <a:t>	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0631" y="3851030"/>
            <a:ext cx="10304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>
                <a:solidFill>
                  <a:srgbClr val="C00000"/>
                </a:solidFill>
              </a:rPr>
              <a:t>Выпускной подготовительной группы </a:t>
            </a:r>
            <a:endParaRPr lang="ru-RU" altLang="en-US">
              <a:solidFill>
                <a:srgbClr val="C00000"/>
              </a:solidFill>
            </a:endParaRPr>
          </a:p>
        </p:txBody>
      </p:sp>
      <p:pic>
        <p:nvPicPr>
          <p:cNvPr id="3" name="Замещающее содержимое 2" descr="IMG_20230531_12144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88795" y="1744345"/>
            <a:ext cx="6768465" cy="38195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>
                <a:sym typeface="+mn-ea"/>
              </a:rPr>
              <a:t>Дальнейшее направление в работе.</a:t>
            </a:r>
            <a:br>
              <a:rPr lang="ru-RU" altLang="en-US"/>
            </a:b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77545" y="2160905"/>
            <a:ext cx="8596630" cy="3484880"/>
          </a:xfrm>
        </p:spPr>
        <p:txBody>
          <a:bodyPr/>
          <a:p>
            <a:r>
              <a:rPr lang="ru-RU" altLang="en-US"/>
              <a:t>1.Изучение новинок методической литературы.</a:t>
            </a:r>
            <a:endParaRPr lang="ru-RU" altLang="en-US"/>
          </a:p>
          <a:p>
            <a:r>
              <a:rPr lang="ru-RU" altLang="en-US"/>
              <a:t>2.Пополнение предметно – развивающей среды.</a:t>
            </a:r>
            <a:endParaRPr lang="ru-RU" altLang="en-US"/>
          </a:p>
          <a:p>
            <a:r>
              <a:rPr lang="ru-RU" altLang="en-US"/>
              <a:t>3.Продолжить работу в проектной деятельности, познавательно – исследовательской деятельности, развитие речи, познавательной , творческой и театральной деятельности.</a:t>
            </a:r>
            <a:endParaRPr lang="ru-RU" altLang="en-US"/>
          </a:p>
          <a:p>
            <a:r>
              <a:rPr lang="ru-RU" altLang="en-US"/>
              <a:t>4. Продолжить формирование навыков</a:t>
            </a:r>
            <a:endParaRPr lang="ru-RU" altLang="en-US"/>
          </a:p>
          <a:p>
            <a:r>
              <a:rPr lang="ru-RU" altLang="en-US"/>
              <a:t>взаимодействия и общения между сверстниками в группе.</a:t>
            </a:r>
            <a:endParaRPr lang="ru-RU" altLang="en-US"/>
          </a:p>
          <a:p>
            <a:r>
              <a:rPr lang="ru-RU" altLang="en-US"/>
              <a:t>5.Внедрение инновационных форм работы с детьми и родителями</a:t>
            </a:r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318912" cy="132080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Рабочая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образовательной деятельности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и подготовительной группы «Колокольчики»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 разработана в соответствии с основной образовательной программой дошкольного образования «От рождения до школы» под редакцией Н. Е.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 С. Комаровой, Э. М. Дорофеевой в соответствии с ФГОС ДО и предусмотрена для реализации образовательной деятельности детьми в возрасте от 5 до 6 лет.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38266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7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течении </a:t>
            </a:r>
            <a:r>
              <a:rPr lang="ru-RU" sz="27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были проведены следующие </a:t>
            </a:r>
            <a:r>
              <a:rPr lang="ru-RU" sz="27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мероприятия</a:t>
            </a:r>
            <a:r>
              <a:rPr lang="ru-RU" sz="27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27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сад»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«Осень золотая»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«День тувинского языка» 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«Всемирный день прав ребенка» 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«День матери» 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«День народного единства»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«День пожилых людей»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«Праздник Новый год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«Масленица»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Шагаа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байырлалы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«День защитника отечества»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Тажы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- 2023»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«Мини-мисс 2023»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«Международный женский день 8 марта»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«День здоровья»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 День победы 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«День защиты детей»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«До свидания детский сад!»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тувинского языка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продолжать развивать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язык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неотъемлемую часть культурного и духовного наследия тувинского народа.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2" y="2125420"/>
            <a:ext cx="3446585" cy="243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014" y="3610708"/>
            <a:ext cx="3608510" cy="290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44" y="2098431"/>
            <a:ext cx="3655402" cy="29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		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 ребенка</a:t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обобщить знания детей об основных правах ребенка,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донести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сознания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доступной форме “Конвенцию о правах ребенка”.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4" y="1965937"/>
            <a:ext cx="3531760" cy="266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68" y="3970339"/>
            <a:ext cx="4088424" cy="271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903" y="1965937"/>
            <a:ext cx="3623897" cy="269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949" y="128954"/>
            <a:ext cx="8290820" cy="12543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День матери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Цель: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любви и уважения к своим мамам.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63" y="1535722"/>
            <a:ext cx="3777945" cy="287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09" y="4255476"/>
            <a:ext cx="3865683" cy="282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s://sun4-15.userapi.com/impg/a25Ggfe5Y21e75sZesknHqcK-5fhTFcDheVUqA/Tfpl4FOy4nA.jpg?size=600x450&amp;quality=96&amp;sign=936eb17294c208b7572813346a5814c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708" y="1606061"/>
            <a:ext cx="3829050" cy="282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День народного единства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расширение знаний и представлений о России, о народах и национальностях России, об истории возникновения праздника, формирование дружеских отношений в коллективе.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8" y="2113696"/>
            <a:ext cx="3719328" cy="318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536" y="3856892"/>
            <a:ext cx="3526448" cy="267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662" y="2145323"/>
            <a:ext cx="4451838" cy="385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каймленный край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4566</Words>
  <Application>WPS Presentation</Application>
  <PresentationFormat>Произвольный</PresentationFormat>
  <Paragraphs>73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Arial</vt:lpstr>
      <vt:lpstr>SimSun</vt:lpstr>
      <vt:lpstr>Wingdings</vt:lpstr>
      <vt:lpstr>Wingdings 3</vt:lpstr>
      <vt:lpstr>Arial</vt:lpstr>
      <vt:lpstr>Times New Roman</vt:lpstr>
      <vt:lpstr>Georgia</vt:lpstr>
      <vt:lpstr>Trebuchet MS</vt:lpstr>
      <vt:lpstr>Microsoft YaHei</vt:lpstr>
      <vt:lpstr>Arial Unicode MS</vt:lpstr>
      <vt:lpstr>Calibri</vt:lpstr>
      <vt:lpstr>Грань</vt:lpstr>
      <vt:lpstr>Муниципальное бюджетное дошкольное образовательное учреждение детский сад «Радуга» Тоджинского кожууна Республики Тыва              </vt:lpstr>
      <vt:lpstr>                     Воспитатель: Чульдум Дан-Хаяа Адаровна  Довут Оюмаа Калиновна  </vt:lpstr>
      <vt:lpstr> Характеристика:  	В старшей группе «Колокольчики» в начале учебного года было 26 ребёнка, в течение полугодие поступило в группу 2 ребёнка, на конец полугодие группе по списку 28 человек:  13 девочек и 15 мальчиков.  	Атмосфера в детском  коллективе доброжелательная,  позитивная. Преобладают партнерские  взаимоотношения и совместная  деятельность детей.  Конфликты между детьми,  если и возникают, то быстро и  продуктивно разрешаются. 	</vt:lpstr>
      <vt:lpstr>	Рабочая программа образовательной деятельности старшей и подготовительной группы «Колокольчики» на 2022-2023  учебный год разработана в соответствии с основной образовательной программой дошкольного образования  школы» под редакцией Н. Е. Веракса, Т. С. Комаровой, Э. М. Дорофеевой в соответствии с ФГОС ДО и предусмотрена для реализации образовательной деятельности детьми в возрасте от 5 до 6 лет.</vt:lpstr>
      <vt:lpstr>	В течении года в детском саду были проведены следующие                                          мероприятия:  - «Здравствуй детский сад»  - «Осень золотая» - «День тувинского языка»  - «Всемирный день прав ребенка»  - «День матери»  - «День народного единства» - «День пожилых людей» - «Праздник Новый год» - «Масленица» - «Шагаа байырлалы» - «День защитника отечества» - «Тажы- 2023» - «Мини-мисс 2023» - «Международный женский день 8 марта» - «День здоровья» - « День победы » - «День защиты детей» - «До свидания детский сад!»  </vt:lpstr>
      <vt:lpstr>День тувинского языка  Цель: продолжать развивать родной язык, как неотъемлемую часть культурного и духовного наследия тувинского народа.</vt:lpstr>
      <vt:lpstr>		День прав ребенка Цель: обобщить знания детей об основных правах ребенка, донести до сознания детей в доступной форме “Конвенцию о правах ребенка”.</vt:lpstr>
      <vt:lpstr>День матери Цель: воспитание чувства любви и уважения к своим мамам. </vt:lpstr>
      <vt:lpstr>День народного единства Цель: расширение знаний и представлений о России, о народах и национальностях России, об истории возникновения праздника, формирование дружеских отношений в коллективе.</vt:lpstr>
      <vt:lpstr>«Харжыгаштын кышкы аргага ужуралдары» Сорулгазы: уругларнын байырланчыг, оорунчуг хей-аьдын бедидип, Чаа-чыл байырлалын сонуургап ада-иелернин садик-биле харылзаазын быжыктырар</vt:lpstr>
      <vt:lpstr>«День пожилых людей» Цель: Воспитание у детей любви и уважения к бабушкам, дедушкам и ко всем пожилым людям.</vt:lpstr>
      <vt:lpstr>Прогулка Цели:- закреплять знания о взаимосвязи живой и неживой природы;  —учить выделять изменения в жизни растений и животных в осеннее время;  — формировать представление об осенних месяцах. </vt:lpstr>
      <vt:lpstr>Наши работы</vt:lpstr>
      <vt:lpstr>Тема: Роспись олешка. Цель: Формировать умение детей расписывать силуэт игрушки по мотивам дымковской росписи.</vt:lpstr>
      <vt:lpstr>Тема: «Дымковская игрушка» Цель: Создание условия для развития познавательной инициативы дошкольников в процессе знакомства с дымковской игрушкой.</vt:lpstr>
      <vt:lpstr>Тема: «Домик» Цель: Продолжать знакомить детей с домами на улицах города; формировать умение резать полоску бумаги по прямой; составлять изображение из частей; создавать в аппликации образ большого дома; воспитывать аккуратность в работе.</vt:lpstr>
      <vt:lpstr>Тема: Елочка Цель: продолжать научить детей технике нетрадиционной лепки (пластилинография) создавать изображение ели, работать стекой, нанося насечки для придания ощущения «колючести» ели, приемы прямого раскатывания.</vt:lpstr>
      <vt:lpstr>Техника оригами  «Дед мороз»</vt:lpstr>
      <vt:lpstr>Тема: Грузовые машины</vt:lpstr>
      <vt:lpstr>PowerPoint 演示文稿</vt:lpstr>
      <vt:lpstr>Сюжетно-ролевые игры «Дочки-матери», «Парикмахер», «Врач» Цель сюжетно-ролевой игры в старшей группе детского сада — разностороннее развитие воспитанников в условиях вымышленной ситуации, а также в  игре формируются важные личностные качества и развиваются умственные способности.</vt:lpstr>
      <vt:lpstr>Во время свободной деятельности пишем прописи;  подвижные игры, дидактические игры</vt:lpstr>
      <vt:lpstr>Беседа к празднику Новый год Цель: продолжать знакомить детей с традициями встречи Нового года в России и в других странах мира.</vt:lpstr>
      <vt:lpstr>Беседа ко дню «День Тувинского языка»</vt:lpstr>
      <vt:lpstr>Праздник «Масленица»</vt:lpstr>
      <vt:lpstr>«День защитника отечества»</vt:lpstr>
      <vt:lpstr>«Тажы- 2023»</vt:lpstr>
      <vt:lpstr>«Мини- мисс 2023»</vt:lpstr>
      <vt:lpstr>«День защиты детей»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             «Дом,  в котором мы живём»</dc:title>
  <dc:creator>Пользователь Windows</dc:creator>
  <cp:lastModifiedBy>Аяна Бараан</cp:lastModifiedBy>
  <cp:revision>95</cp:revision>
  <dcterms:created xsi:type="dcterms:W3CDTF">2014-05-14T19:22:00Z</dcterms:created>
  <dcterms:modified xsi:type="dcterms:W3CDTF">2023-05-31T11:46:12Z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1E6BFCB767074F60A778744E5DBE7801</vt:lpwstr>
  </property>
  <property fmtid="{D5CDD505-2E9C-101B-9397-08002B2CF9AE}" pid="3" name="KSOProductBuildVer">
    <vt:lpwstr>1049-11.2.0.11537</vt:lpwstr>
  </property>
</Properties>
</file>